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78" r:id="rId15"/>
    <p:sldId id="268" r:id="rId16"/>
    <p:sldId id="279" r:id="rId17"/>
    <p:sldId id="269" r:id="rId18"/>
    <p:sldId id="270" r:id="rId19"/>
    <p:sldId id="273" r:id="rId20"/>
    <p:sldId id="271" r:id="rId21"/>
    <p:sldId id="274" r:id="rId22"/>
    <p:sldId id="277" r:id="rId23"/>
    <p:sldId id="272" r:id="rId24"/>
    <p:sldId id="276" r:id="rId2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23.09.2021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geibilder.n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geibilder.n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norgeibilder.n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48938" y="26435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Skisser/bilder brukt i FKB-Vann produktspesifikasjon og registreringsinstruks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Kanal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333061" y="608746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Kanal, egenskap </a:t>
            </a:r>
            <a:r>
              <a:rPr lang="nb-NO" dirty="0" err="1" smtClean="0">
                <a:solidFill>
                  <a:prstClr val="black"/>
                </a:solidFill>
              </a:rPr>
              <a:t>vannbr</a:t>
            </a:r>
            <a:r>
              <a:rPr lang="nb-NO" dirty="0" smtClean="0">
                <a:solidFill>
                  <a:prstClr val="black"/>
                </a:solidFill>
              </a:rPr>
              <a:t> =  3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59" y="660119"/>
            <a:ext cx="7336818" cy="5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InnsjøKant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22" y="1899139"/>
            <a:ext cx="4027705" cy="345123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Ikke klassifisering av regulert/ikke regulert på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>
                <a:solidFill>
                  <a:prstClr val="black"/>
                </a:solidFill>
              </a:rPr>
              <a:t>.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 smtClean="0">
                <a:solidFill>
                  <a:prstClr val="black"/>
                </a:solidFill>
              </a:rPr>
              <a:t>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55" y="1899139"/>
            <a:ext cx="3867134" cy="34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7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Innsjø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92" y="1690688"/>
            <a:ext cx="4042445" cy="353934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6" y="1690688"/>
            <a:ext cx="3918041" cy="3539346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254515" y="5633566"/>
            <a:ext cx="8336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Innsjø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Egenskapsopplysning om regulert/ikke regulert ligger på Innsjø (flate), 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i regulerte innsjøer registreres </a:t>
            </a:r>
            <a:r>
              <a:rPr lang="nb-NO" dirty="0" err="1" smtClean="0">
                <a:solidFill>
                  <a:prstClr val="black"/>
                </a:solidFill>
              </a:rPr>
              <a:t>InnsjøKant</a:t>
            </a:r>
            <a:r>
              <a:rPr lang="nb-NO" dirty="0" smtClean="0">
                <a:solidFill>
                  <a:prstClr val="black"/>
                </a:solidFill>
              </a:rPr>
              <a:t> i høydenivå høyeste regulerte vannstand.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5"/>
            <a:ext cx="10515600" cy="845661"/>
          </a:xfrm>
        </p:spPr>
        <p:txBody>
          <a:bodyPr/>
          <a:lstStyle/>
          <a:p>
            <a:r>
              <a:rPr lang="nb-NO" dirty="0" smtClean="0"/>
              <a:t>Bekk, utgår – </a:t>
            </a:r>
            <a:r>
              <a:rPr lang="nb-NO" dirty="0" err="1" smtClean="0"/>
              <a:t>omnavnet</a:t>
            </a:r>
            <a:r>
              <a:rPr lang="nb-NO" dirty="0" smtClean="0"/>
              <a:t> til 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Bekk,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94360" y="182246"/>
            <a:ext cx="10515600" cy="774540"/>
          </a:xfrm>
        </p:spPr>
        <p:txBody>
          <a:bodyPr/>
          <a:lstStyle/>
          <a:p>
            <a:r>
              <a:rPr lang="nb-NO" dirty="0" smtClean="0"/>
              <a:t>ElvBekk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46" y="1027906"/>
            <a:ext cx="4667786" cy="482504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77" y="956785"/>
            <a:ext cx="4817428" cy="4896168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1219715" y="5934670"/>
            <a:ext cx="509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ElvBekk</a:t>
            </a:r>
            <a:r>
              <a:rPr lang="nb-NO" dirty="0" smtClean="0">
                <a:solidFill>
                  <a:prstClr val="black"/>
                </a:solidFill>
              </a:rPr>
              <a:t>, vannbredde 1.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br>
              <a:rPr lang="nb-NO" dirty="0" smtClean="0">
                <a:solidFill>
                  <a:prstClr val="black"/>
                </a:solidFill>
              </a:rPr>
            </a:b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8517835" y="1898375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err="1" smtClean="0"/>
              <a:t>vannBredde</a:t>
            </a:r>
            <a:r>
              <a:rPr lang="nb-NO" dirty="0" smtClean="0"/>
              <a:t>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098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82562"/>
          </a:xfrm>
        </p:spPr>
        <p:txBody>
          <a:bodyPr>
            <a:normAutofit/>
          </a:bodyPr>
          <a:lstStyle/>
          <a:p>
            <a:r>
              <a:rPr lang="nb-NO" dirty="0" smtClean="0"/>
              <a:t>Grøft, utgår – omdøpt til 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</a:t>
            </a:r>
            <a:r>
              <a:rPr lang="nb-NO" dirty="0" smtClean="0"/>
              <a:t>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Grøft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09331"/>
            <a:ext cx="10515600" cy="734731"/>
          </a:xfrm>
        </p:spPr>
        <p:txBody>
          <a:bodyPr>
            <a:normAutofit/>
          </a:bodyPr>
          <a:lstStyle/>
          <a:p>
            <a:r>
              <a:rPr lang="nb-NO" dirty="0" smtClean="0"/>
              <a:t>KanalGrøft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4" y="844062"/>
            <a:ext cx="6724650" cy="5029200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9070800" y="1185409"/>
            <a:ext cx="592853" cy="884255"/>
          </a:xfrm>
          <a:prstGeom prst="line">
            <a:avLst/>
          </a:prstGeom>
          <a:ln w="571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6528079" y="1185409"/>
            <a:ext cx="11657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medium </a:t>
            </a:r>
            <a:r>
              <a:rPr lang="nb-NO" dirty="0" smtClean="0"/>
              <a:t>U</a:t>
            </a:r>
            <a:endParaRPr lang="nb-NO" dirty="0"/>
          </a:p>
        </p:txBody>
      </p:sp>
      <p:cxnSp>
        <p:nvCxnSpPr>
          <p:cNvPr id="8" name="Rett pilkobling 7"/>
          <p:cNvCxnSpPr/>
          <p:nvPr/>
        </p:nvCxnSpPr>
        <p:spPr>
          <a:xfrm>
            <a:off x="7906871" y="1370075"/>
            <a:ext cx="1156742" cy="135893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KanalGrøft, vannbredde 1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4241948" y="3856383"/>
            <a:ext cx="148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dirty="0" err="1" smtClean="0"/>
              <a:t>vannBredde</a:t>
            </a:r>
            <a:r>
              <a:rPr lang="nb-NO" dirty="0" smtClean="0"/>
              <a:t> 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40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VeggrøftÅpen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3" y="997426"/>
            <a:ext cx="5065339" cy="4812347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VeggrøftÅpen</a:t>
            </a:r>
            <a:r>
              <a:rPr lang="nb-NO" dirty="0" smtClean="0">
                <a:solidFill>
                  <a:prstClr val="black"/>
                </a:solidFill>
              </a:rPr>
              <a:t>, I FKB v4.61 hørte objekttypen til i FKB-Veg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FKB-Veg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6" name="Rett linje 5"/>
          <p:cNvCxnSpPr>
            <a:stCxn id="13" idx="0"/>
          </p:cNvCxnSpPr>
          <p:nvPr/>
        </p:nvCxnSpPr>
        <p:spPr>
          <a:xfrm flipV="1">
            <a:off x="6256957" y="2951202"/>
            <a:ext cx="848863" cy="1653952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6654800" y="4145280"/>
            <a:ext cx="1249680" cy="439817"/>
          </a:xfrm>
          <a:prstGeom prst="line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5517940" y="4605154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VeggrøftÅpen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29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SnøIsbreKant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SnøIsbreKant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163319"/>
            <a:ext cx="6878320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SnøIsbre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483115" y="607610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SnøIsbre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267669"/>
            <a:ext cx="6748780" cy="4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78" y="1413832"/>
            <a:ext cx="5948362" cy="417938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38200" y="6272590"/>
            <a:ext cx="4050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 - kystreferanse MHV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6385686" y="1838346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Kystreferanse MHV</a:t>
            </a:r>
            <a:endParaRPr lang="nb-N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FlomløpKant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10" y="1406208"/>
            <a:ext cx="4573369" cy="438961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493275" y="5984669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FlomløpKant, flomløp med og uten vannføring</a:t>
            </a:r>
            <a:br>
              <a:rPr lang="nb-NO" dirty="0" smtClean="0">
                <a:solidFill>
                  <a:prstClr val="black"/>
                </a:solidFill>
              </a:rPr>
            </a:br>
            <a:r>
              <a:rPr lang="nb-NO" dirty="0" smtClean="0">
                <a:solidFill>
                  <a:prstClr val="black"/>
                </a:solidFill>
              </a:rPr>
              <a:t>Kilde</a:t>
            </a:r>
            <a:r>
              <a:rPr lang="nb-NO" dirty="0">
                <a:solidFill>
                  <a:prstClr val="black"/>
                </a:solidFill>
              </a:rPr>
              <a:t>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53" y="1406208"/>
            <a:ext cx="4505294" cy="43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err="1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VannFiktivGrense</a:t>
            </a:r>
            <a:r>
              <a:rPr lang="nb-NO" dirty="0" smtClean="0">
                <a:solidFill>
                  <a:prstClr val="black"/>
                </a:solidFill>
              </a:rPr>
              <a:t>, egenskap </a:t>
            </a:r>
            <a:r>
              <a:rPr lang="nb-NO" dirty="0" err="1" smtClean="0">
                <a:solidFill>
                  <a:prstClr val="black"/>
                </a:solidFill>
              </a:rPr>
              <a:t>VannSperretype</a:t>
            </a:r>
            <a:r>
              <a:rPr lang="nb-NO" dirty="0" smtClean="0">
                <a:solidFill>
                  <a:prstClr val="black"/>
                </a:solidFill>
              </a:rPr>
              <a:t>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</a:t>
            </a:r>
            <a:r>
              <a:rPr lang="nb-NO" dirty="0" err="1" smtClean="0">
                <a:solidFill>
                  <a:prstClr val="black"/>
                </a:solidFill>
              </a:rPr>
              <a:t>VannFiktivGrense</a:t>
            </a:r>
            <a:r>
              <a:rPr lang="nb-NO" dirty="0" smtClean="0">
                <a:solidFill>
                  <a:prstClr val="black"/>
                </a:solidFill>
              </a:rPr>
              <a:t> med kodeverdi for </a:t>
            </a:r>
            <a:r>
              <a:rPr lang="nb-NO" dirty="0" err="1" smtClean="0">
                <a:solidFill>
                  <a:prstClr val="black"/>
                </a:solidFill>
              </a:rPr>
              <a:t>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64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innsjølinjeFiktiv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172581" y="5641217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havlinjeFiktiv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3"/>
            <a:ext cx="1343608" cy="48647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H="1" flipV="1">
            <a:off x="7386320" y="5074652"/>
            <a:ext cx="860830" cy="33111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8247150" y="4846138"/>
            <a:ext cx="116164" cy="39406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8247150" y="5221096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elvelinjeFiktiv</a:t>
            </a:r>
            <a:endParaRPr lang="nb-NO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v</a:t>
            </a:r>
            <a:r>
              <a:rPr lang="nb-NO" dirty="0" err="1" smtClean="0"/>
              <a:t>annSperretype</a:t>
            </a:r>
            <a:r>
              <a:rPr lang="nb-NO" dirty="0" smtClean="0"/>
              <a:t>, alternativ 1:</a:t>
            </a:r>
          </a:p>
          <a:p>
            <a:r>
              <a:rPr lang="nb-NO" dirty="0" smtClean="0"/>
              <a:t>Spesifikke fiktive delelinjer</a:t>
            </a:r>
            <a:br>
              <a:rPr lang="nb-NO" dirty="0" smtClean="0"/>
            </a:br>
            <a:r>
              <a:rPr lang="nb-NO" dirty="0" smtClean="0"/>
              <a:t>for innsjødele, elvedele og</a:t>
            </a:r>
            <a:br>
              <a:rPr lang="nb-NO" dirty="0" smtClean="0"/>
            </a:br>
            <a:r>
              <a:rPr lang="nb-NO" dirty="0" err="1" smtClean="0"/>
              <a:t>havdele</a:t>
            </a:r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err="1" smtClean="0"/>
              <a:t>vannSperretype</a:t>
            </a:r>
            <a:endParaRPr lang="nb-NO" b="1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0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51354"/>
            <a:ext cx="10515600" cy="1188970"/>
          </a:xfrm>
        </p:spPr>
        <p:txBody>
          <a:bodyPr/>
          <a:lstStyle/>
          <a:p>
            <a:r>
              <a:rPr lang="nb-NO" dirty="0" err="1" smtClean="0"/>
              <a:t>VannFiktivGrense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08" y="1172660"/>
            <a:ext cx="7112843" cy="4913411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81084" y="2362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Innsjø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837215" y="5568043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5"/>
                </a:solidFill>
              </a:rPr>
              <a:t>Havflate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7" name="Rett linje 6"/>
          <p:cNvCxnSpPr/>
          <p:nvPr/>
        </p:nvCxnSpPr>
        <p:spPr>
          <a:xfrm>
            <a:off x="6143716" y="3098437"/>
            <a:ext cx="302078" cy="23676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250012" y="2010098"/>
            <a:ext cx="226604" cy="144365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5169123" y="4602480"/>
            <a:ext cx="382638" cy="24365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5965630" y="4094480"/>
            <a:ext cx="140530" cy="249906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>
            <a:off x="7386320" y="4801586"/>
            <a:ext cx="141659" cy="186974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8143920" y="4703717"/>
            <a:ext cx="106092" cy="284843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>
            <a:off x="4475461" y="4442451"/>
            <a:ext cx="519314" cy="1643620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444888" y="6178893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VannFiktivGrense</a:t>
            </a:r>
            <a:r>
              <a:rPr lang="nb-NO" dirty="0" smtClean="0">
                <a:solidFill>
                  <a:prstClr val="black"/>
                </a:solidFill>
              </a:rPr>
              <a:t>, egenskap </a:t>
            </a:r>
            <a:r>
              <a:rPr lang="nb-NO" dirty="0" err="1" smtClean="0">
                <a:solidFill>
                  <a:prstClr val="black"/>
                </a:solidFill>
              </a:rPr>
              <a:t>VannSperretype</a:t>
            </a:r>
            <a:r>
              <a:rPr lang="nb-NO" dirty="0" smtClean="0">
                <a:solidFill>
                  <a:prstClr val="black"/>
                </a:solidFill>
              </a:rPr>
              <a:t> må brukes i tillegg.</a:t>
            </a:r>
          </a:p>
          <a:p>
            <a:pPr lvl="0"/>
            <a:r>
              <a:rPr lang="nb-NO" dirty="0" smtClean="0">
                <a:solidFill>
                  <a:prstClr val="black"/>
                </a:solidFill>
              </a:rPr>
              <a:t>Eksemplet viser forekomster av </a:t>
            </a:r>
            <a:r>
              <a:rPr lang="nb-NO" dirty="0" err="1" smtClean="0">
                <a:solidFill>
                  <a:prstClr val="black"/>
                </a:solidFill>
              </a:rPr>
              <a:t>VannFiktivGrense</a:t>
            </a:r>
            <a:r>
              <a:rPr lang="nb-NO" dirty="0" smtClean="0">
                <a:solidFill>
                  <a:prstClr val="black"/>
                </a:solidFill>
              </a:rPr>
              <a:t> med kodeverdi for </a:t>
            </a:r>
            <a:r>
              <a:rPr lang="nb-NO" dirty="0" err="1" smtClean="0">
                <a:solidFill>
                  <a:prstClr val="black"/>
                </a:solidFill>
              </a:rPr>
              <a:t>VannSperretype</a:t>
            </a:r>
            <a:endParaRPr lang="nb-NO" dirty="0">
              <a:solidFill>
                <a:prstClr val="black"/>
              </a:solidFill>
            </a:endParaRPr>
          </a:p>
        </p:txBody>
      </p:sp>
      <p:cxnSp>
        <p:nvCxnSpPr>
          <p:cNvPr id="34" name="Rett linje 33"/>
          <p:cNvCxnSpPr/>
          <p:nvPr/>
        </p:nvCxnSpPr>
        <p:spPr>
          <a:xfrm>
            <a:off x="5360442" y="3098437"/>
            <a:ext cx="688656" cy="2032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3797116" y="2881903"/>
            <a:ext cx="16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innsjøElvSperre</a:t>
            </a:r>
            <a:endParaRPr lang="nb-NO" dirty="0"/>
          </a:p>
        </p:txBody>
      </p:sp>
      <p:cxnSp>
        <p:nvCxnSpPr>
          <p:cNvPr id="36" name="Rett linje 35"/>
          <p:cNvCxnSpPr/>
          <p:nvPr/>
        </p:nvCxnSpPr>
        <p:spPr>
          <a:xfrm>
            <a:off x="7457148" y="1788160"/>
            <a:ext cx="739818" cy="55728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5991818" y="1418828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vanndeleFiktiv</a:t>
            </a:r>
            <a:endParaRPr lang="nb-NO" dirty="0"/>
          </a:p>
        </p:txBody>
      </p:sp>
      <p:cxnSp>
        <p:nvCxnSpPr>
          <p:cNvPr id="41" name="Rett linje 40"/>
          <p:cNvCxnSpPr>
            <a:stCxn id="44" idx="1"/>
          </p:cNvCxnSpPr>
          <p:nvPr/>
        </p:nvCxnSpPr>
        <p:spPr>
          <a:xfrm flipH="1">
            <a:off x="6164038" y="3950735"/>
            <a:ext cx="644770" cy="148902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>
            <a:off x="6808808" y="3766069"/>
            <a:ext cx="143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elveElvsperre</a:t>
            </a:r>
            <a:endParaRPr lang="nb-NO" dirty="0"/>
          </a:p>
        </p:txBody>
      </p:sp>
      <p:cxnSp>
        <p:nvCxnSpPr>
          <p:cNvPr id="46" name="Rett linje 45"/>
          <p:cNvCxnSpPr/>
          <p:nvPr/>
        </p:nvCxnSpPr>
        <p:spPr>
          <a:xfrm>
            <a:off x="5134846" y="3950735"/>
            <a:ext cx="209179" cy="67441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kstSylinder 48"/>
          <p:cNvSpPr txBox="1"/>
          <p:nvPr/>
        </p:nvSpPr>
        <p:spPr>
          <a:xfrm>
            <a:off x="3759725" y="3657131"/>
            <a:ext cx="14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havElvSperre</a:t>
            </a:r>
            <a:endParaRPr lang="nb-NO" dirty="0"/>
          </a:p>
        </p:txBody>
      </p:sp>
      <p:sp>
        <p:nvSpPr>
          <p:cNvPr id="50" name="TekstSylinder 49"/>
          <p:cNvSpPr txBox="1"/>
          <p:nvPr/>
        </p:nvSpPr>
        <p:spPr>
          <a:xfrm>
            <a:off x="6486423" y="5470079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vanndeleFiktiv</a:t>
            </a:r>
            <a:endParaRPr lang="nb-NO" dirty="0"/>
          </a:p>
        </p:txBody>
      </p:sp>
      <p:cxnSp>
        <p:nvCxnSpPr>
          <p:cNvPr id="51" name="Rett linje 50"/>
          <p:cNvCxnSpPr/>
          <p:nvPr/>
        </p:nvCxnSpPr>
        <p:spPr>
          <a:xfrm flipH="1" flipV="1">
            <a:off x="4800108" y="5264262"/>
            <a:ext cx="1666006" cy="376955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7081084" y="5074651"/>
            <a:ext cx="305236" cy="37808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V="1">
            <a:off x="7499676" y="4988561"/>
            <a:ext cx="641166" cy="481518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Sylinder 5"/>
          <p:cNvSpPr txBox="1"/>
          <p:nvPr/>
        </p:nvSpPr>
        <p:spPr>
          <a:xfrm>
            <a:off x="360829" y="1433146"/>
            <a:ext cx="2913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v</a:t>
            </a:r>
            <a:r>
              <a:rPr lang="nb-NO" dirty="0" err="1" smtClean="0"/>
              <a:t>annSperretype</a:t>
            </a:r>
            <a:r>
              <a:rPr lang="nb-NO" dirty="0" smtClean="0"/>
              <a:t>, alternativ 2:</a:t>
            </a:r>
          </a:p>
          <a:p>
            <a:r>
              <a:rPr lang="nb-NO" dirty="0" smtClean="0"/>
              <a:t>Fiktive delelinjer</a:t>
            </a:r>
            <a:br>
              <a:rPr lang="nb-NO" dirty="0" smtClean="0"/>
            </a:br>
            <a:r>
              <a:rPr lang="nb-NO" dirty="0" smtClean="0"/>
              <a:t>samlet i en kodeverdi</a:t>
            </a:r>
            <a:br>
              <a:rPr lang="nb-NO" dirty="0" smtClean="0"/>
            </a:br>
            <a:r>
              <a:rPr lang="nb-NO" dirty="0" smtClean="0"/>
              <a:t>med navn </a:t>
            </a:r>
            <a:r>
              <a:rPr lang="nb-NO" dirty="0" err="1" smtClean="0"/>
              <a:t>vanndeleFiktiv</a:t>
            </a:r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8799390" y="3896267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/>
              <a:t>Kodeverdier for egenskap</a:t>
            </a:r>
            <a:br>
              <a:rPr lang="nb-NO" b="1" dirty="0" smtClean="0"/>
            </a:br>
            <a:r>
              <a:rPr lang="nb-NO" b="1" dirty="0" err="1" smtClean="0"/>
              <a:t>vannSperretype</a:t>
            </a:r>
            <a:endParaRPr lang="nb-NO" b="1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8770232" y="3595333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 smtClean="0">
                <a:solidFill>
                  <a:srgbClr val="FF0000"/>
                </a:solidFill>
              </a:rPr>
              <a:t>VannFiktivGrense</a:t>
            </a:r>
            <a:endParaRPr lang="nb-N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7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KonnekteringVann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1473200"/>
            <a:ext cx="4608195" cy="412263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1427701"/>
            <a:ext cx="4663651" cy="4168138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8168640" y="2987040"/>
            <a:ext cx="2865120" cy="164592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546488" y="5968861"/>
            <a:ext cx="833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KonnekteringVann</a:t>
            </a:r>
            <a:endParaRPr lang="nb-NO" dirty="0" smtClean="0">
              <a:solidFill>
                <a:prstClr val="black"/>
              </a:solidFill>
            </a:endParaRP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  <a:p>
            <a:pPr lvl="0"/>
            <a:endParaRPr lang="nb-NO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27" y="1366974"/>
            <a:ext cx="3840626" cy="467858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66973"/>
          </a:xfrm>
        </p:spPr>
        <p:txBody>
          <a:bodyPr/>
          <a:lstStyle/>
          <a:p>
            <a:r>
              <a:rPr lang="nb-NO" dirty="0" err="1" smtClean="0"/>
              <a:t>KonnekteringVann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8049333" y="1690688"/>
            <a:ext cx="515547" cy="35417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50" y="1369657"/>
            <a:ext cx="3843030" cy="4675897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544552" y="6046102"/>
            <a:ext cx="8336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KonnekteringVann</a:t>
            </a:r>
            <a:endParaRPr lang="nb-NO" dirty="0" smtClean="0">
              <a:solidFill>
                <a:prstClr val="black"/>
              </a:solidFill>
            </a:endParaRPr>
          </a:p>
          <a:p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4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</a:t>
            </a:r>
            <a:r>
              <a:rPr lang="nb-NO" dirty="0" smtClean="0">
                <a:solidFill>
                  <a:prstClr val="black"/>
                </a:solidFill>
              </a:rPr>
              <a:t>FKB-Vann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KystkonturTekniskeAnlegg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70" y="1445759"/>
            <a:ext cx="6457156" cy="435020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97523" y="6146158"/>
            <a:ext cx="77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KystkonturTekniskeAnlegg - kystreferanse MHV, kystkonstruksjonstype 6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147548" y="5232955"/>
            <a:ext cx="28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FF0000"/>
                </a:solidFill>
              </a:rPr>
              <a:t>KystkonturTekniskeAnlegg</a:t>
            </a:r>
            <a:endParaRPr lang="nb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7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Skjær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79" y="1081716"/>
            <a:ext cx="6587286" cy="5074602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409440" y="3952240"/>
            <a:ext cx="1371600" cy="1209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697523" y="6146158"/>
            <a:ext cx="4099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Objtype: Skjær</a:t>
            </a:r>
          </a:p>
          <a:p>
            <a:r>
              <a:rPr lang="nb-NO" dirty="0" smtClean="0"/>
              <a:t>Kilde: </a:t>
            </a:r>
            <a:r>
              <a:rPr lang="nb-NO" dirty="0" smtClean="0">
                <a:hlinkClick r:id="rId3"/>
              </a:rPr>
              <a:t>www.norgeibilder.no</a:t>
            </a:r>
            <a:r>
              <a:rPr lang="nb-NO" dirty="0" smtClean="0"/>
              <a:t> og FKB-Vann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H="1" flipV="1">
            <a:off x="9428480" y="2407279"/>
            <a:ext cx="487680" cy="469788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>
            <a:off x="9238037" y="2877066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Kystkontur</a:t>
            </a:r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>
            <a:off x="5170790" y="3393440"/>
            <a:ext cx="701690" cy="966651"/>
          </a:xfrm>
          <a:prstGeom prst="line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5866925" y="320037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Skjær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355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Havflate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94" y="1411318"/>
            <a:ext cx="6335486" cy="4490339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Havflate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731579" y="3951514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>
                <a:solidFill>
                  <a:srgbClr val="0070C0"/>
                </a:solidFill>
              </a:rPr>
              <a:t>Havflate</a:t>
            </a:r>
            <a:endParaRPr lang="nb-NO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ElvKant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4" y="1316333"/>
            <a:ext cx="7265763" cy="4602615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574222" y="6126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ElvKant</a:t>
            </a:r>
            <a:r>
              <a:rPr lang="nb-NO" dirty="0" smtClean="0">
                <a:solidFill>
                  <a:prstClr val="black"/>
                </a:solidFill>
              </a:rPr>
              <a:t>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165831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027906"/>
            <a:ext cx="6996427" cy="445932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333061" y="59757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 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3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</p:spTree>
    <p:extLst>
      <p:ext uri="{BB962C8B-B14F-4D97-AF65-F5344CB8AC3E}">
        <p14:creationId xmlns:p14="http://schemas.microsoft.com/office/powerpoint/2010/main" val="348176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Elv</a:t>
            </a:r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333060" y="5975703"/>
            <a:ext cx="7307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smtClean="0">
                <a:solidFill>
                  <a:prstClr val="black"/>
                </a:solidFill>
              </a:rPr>
              <a:t>Elv, egenskap </a:t>
            </a:r>
            <a:r>
              <a:rPr lang="nb-NO" dirty="0" err="1" smtClean="0">
                <a:solidFill>
                  <a:prstClr val="black"/>
                </a:solidFill>
              </a:rPr>
              <a:t>vannbr</a:t>
            </a:r>
            <a:r>
              <a:rPr lang="nb-NO" dirty="0" smtClean="0">
                <a:solidFill>
                  <a:prstClr val="black"/>
                </a:solidFill>
              </a:rPr>
              <a:t> = 2.   I FKB-Vann 4.61 objtype ElvBekk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61" y="619760"/>
            <a:ext cx="7514446" cy="4623434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782560" y="5929536"/>
            <a:ext cx="39719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b-NO" dirty="0" smtClean="0"/>
              <a:t>Er det naturlig å oppfatte dette som elv?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646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KanalKant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333061" y="5975703"/>
            <a:ext cx="5204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dirty="0">
                <a:solidFill>
                  <a:prstClr val="black"/>
                </a:solidFill>
              </a:rPr>
              <a:t>Objtype: </a:t>
            </a:r>
            <a:r>
              <a:rPr lang="nb-NO" dirty="0" err="1" smtClean="0">
                <a:solidFill>
                  <a:prstClr val="black"/>
                </a:solidFill>
              </a:rPr>
              <a:t>KanalKant</a:t>
            </a:r>
            <a:endParaRPr lang="nb-NO" dirty="0">
              <a:solidFill>
                <a:prstClr val="black"/>
              </a:solidFill>
            </a:endParaRPr>
          </a:p>
          <a:p>
            <a:pPr lvl="0"/>
            <a:r>
              <a:rPr lang="nb-NO" dirty="0">
                <a:solidFill>
                  <a:prstClr val="black"/>
                </a:solidFill>
              </a:rPr>
              <a:t>Kilde: </a:t>
            </a:r>
            <a:r>
              <a:rPr lang="nb-NO" dirty="0">
                <a:solidFill>
                  <a:prstClr val="black"/>
                </a:solidFill>
                <a:hlinkClick r:id="rId2"/>
              </a:rPr>
              <a:t>www.norgeibilder.no</a:t>
            </a:r>
            <a:r>
              <a:rPr lang="nb-NO" dirty="0">
                <a:solidFill>
                  <a:prstClr val="black"/>
                </a:solidFill>
              </a:rPr>
              <a:t> og FKB-Vann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74" y="1137920"/>
            <a:ext cx="7051333" cy="50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5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431</Words>
  <Application>Microsoft Office PowerPoint</Application>
  <PresentationFormat>Widescreen</PresentationFormat>
  <Paragraphs>103</Paragraphs>
  <Slides>24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Office-tema</vt:lpstr>
      <vt:lpstr>Skisser/bilder brukt i FKB-Vann produktspesifikasjon og registreringsinstruks</vt:lpstr>
      <vt:lpstr>Kystkontur</vt:lpstr>
      <vt:lpstr>KystkonturTekniskeAnlegg</vt:lpstr>
      <vt:lpstr>Skjær</vt:lpstr>
      <vt:lpstr>Havflate</vt:lpstr>
      <vt:lpstr>ElvKant</vt:lpstr>
      <vt:lpstr>Elv</vt:lpstr>
      <vt:lpstr>Elv</vt:lpstr>
      <vt:lpstr>KanalKant</vt:lpstr>
      <vt:lpstr>Kanal</vt:lpstr>
      <vt:lpstr>InnsjøKant</vt:lpstr>
      <vt:lpstr>Innsjø</vt:lpstr>
      <vt:lpstr>Bekk, utgår – omnavnet til ElvBekk</vt:lpstr>
      <vt:lpstr>ElvBekk</vt:lpstr>
      <vt:lpstr>Grøft, utgår – omdøpt til KanalGrøft</vt:lpstr>
      <vt:lpstr>KanalGrøft</vt:lpstr>
      <vt:lpstr>VeggrøftÅpen</vt:lpstr>
      <vt:lpstr>SnøIsbreKant</vt:lpstr>
      <vt:lpstr>SnøIsbre</vt:lpstr>
      <vt:lpstr>FlomløpKant</vt:lpstr>
      <vt:lpstr>VannFiktivGrense</vt:lpstr>
      <vt:lpstr>VannFiktivGrense</vt:lpstr>
      <vt:lpstr>KonnekteringVann</vt:lpstr>
      <vt:lpstr>KonnekteringVann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Jon Endre Kirkholt</cp:lastModifiedBy>
  <cp:revision>66</cp:revision>
  <dcterms:created xsi:type="dcterms:W3CDTF">2021-08-06T12:22:07Z</dcterms:created>
  <dcterms:modified xsi:type="dcterms:W3CDTF">2021-09-23T10:40:44Z</dcterms:modified>
</cp:coreProperties>
</file>